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74" r:id="rId17"/>
    <p:sldId id="273" r:id="rId18"/>
    <p:sldId id="260" r:id="rId19"/>
    <p:sldId id="275" r:id="rId20"/>
    <p:sldId id="271" r:id="rId21"/>
    <p:sldId id="272" r:id="rId22"/>
    <p:sldId id="28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10/27/2017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10/27/2017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10/27/2017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jXlhPGs0T8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ramiller@howardcountymd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bcnews.com/nightly-news/video/maryland-town-devastated-by-deadly-weekend-flooding-73624480353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Calibri"/>
                <a:cs typeface="Calibri"/>
              </a:rPr>
              <a:t>The End </a:t>
            </a:r>
            <a:r>
              <a:rPr lang="en-US" b="1" dirty="0" err="1" smtClean="0">
                <a:latin typeface="Calibri"/>
                <a:cs typeface="Calibri"/>
              </a:rPr>
              <a:t>oF</a:t>
            </a:r>
            <a:r>
              <a:rPr lang="en-US" b="1" dirty="0" smtClean="0">
                <a:latin typeface="Calibri"/>
                <a:cs typeface="Calibri"/>
              </a:rPr>
              <a:t> The NIMS Rainbow – Revisited</a:t>
            </a:r>
            <a:br>
              <a:rPr lang="en-US" b="1" dirty="0" smtClean="0">
                <a:latin typeface="Calibri"/>
                <a:cs typeface="Calibri"/>
              </a:rPr>
            </a:br>
            <a:r>
              <a:rPr lang="en-US" sz="2800" b="1" i="1" dirty="0" smtClean="0">
                <a:latin typeface="Calibri"/>
                <a:cs typeface="Calibri"/>
              </a:rPr>
              <a:t>local emergency management </a:t>
            </a:r>
            <a:endParaRPr lang="en-US" sz="28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3490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7" b="1068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79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7" b="1068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09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8" b="1067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9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9" b="1213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88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7" b="1068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56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7" b="1068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30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pPr marL="45720" indent="0">
              <a:buNone/>
            </a:pPr>
            <a:endParaRPr lang="en-US" dirty="0" smtClean="0">
              <a:hlinkClick r:id="rId2"/>
            </a:endParaRPr>
          </a:p>
          <a:p>
            <a:pPr marL="45720" indent="0">
              <a:buNone/>
            </a:pPr>
            <a:endParaRPr lang="en-US" dirty="0">
              <a:hlinkClick r:id="rId2"/>
            </a:endParaRPr>
          </a:p>
          <a:p>
            <a:pPr marL="45720" indent="0">
              <a:buNone/>
            </a:pPr>
            <a:r>
              <a:rPr lang="en-US" dirty="0" smtClean="0">
                <a:hlinkClick r:id="rId2"/>
              </a:rPr>
              <a:t>The Essential Emergency Manager</a:t>
            </a:r>
            <a:endParaRPr lang="en-US" dirty="0"/>
          </a:p>
          <a:p>
            <a:endParaRPr lang="en-US" dirty="0" smtClean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Who is equipped to do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121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What makes you so Special?</a:t>
            </a:r>
            <a:endParaRPr lang="en-US" dirty="0"/>
          </a:p>
        </p:txBody>
      </p:sp>
      <p:pic>
        <p:nvPicPr>
          <p:cNvPr id="5" name="Picture 4" descr="Screen Shot 2016-09-28 at 8.43.54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1" y="1747655"/>
            <a:ext cx="7175499" cy="48415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3227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What makes you so Special?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7" name="Picture 6" descr="Screen Shot 2016-09-28 at 8.55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8" y="2337405"/>
            <a:ext cx="8456083" cy="36240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6752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Enrico </a:t>
            </a:r>
            <a:r>
              <a:rPr lang="en-US" dirty="0" err="1" smtClean="0">
                <a:latin typeface="Calibri"/>
                <a:cs typeface="Calibri"/>
              </a:rPr>
              <a:t>Quarantelli</a:t>
            </a:r>
            <a:r>
              <a:rPr lang="en-US" dirty="0" smtClean="0">
                <a:latin typeface="Calibri"/>
                <a:cs typeface="Calibri"/>
              </a:rPr>
              <a:t> </a:t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latin typeface="Calibri"/>
                <a:cs typeface="Calibri"/>
              </a:rPr>
              <a:t>1924-2017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10" name="Content Placeholder 9" descr="Screen Shot 2017-10-25 at 6.22.1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7" b="23347"/>
          <a:stretch>
            <a:fillRect/>
          </a:stretch>
        </p:blipFill>
        <p:spPr>
          <a:xfrm>
            <a:off x="842097" y="2206819"/>
            <a:ext cx="7477429" cy="3919660"/>
          </a:xfrm>
          <a:ln w="381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8556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Calibri"/>
                <a:cs typeface="Calibri"/>
              </a:rPr>
              <a:t>Discuss: Why being resilient is important </a:t>
            </a:r>
            <a:r>
              <a:rPr lang="is-IS" sz="2400" dirty="0" smtClean="0">
                <a:latin typeface="Calibri"/>
                <a:cs typeface="Calibri"/>
              </a:rPr>
              <a:t>…</a:t>
            </a:r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Discuss: Who is equipped to do it </a:t>
            </a:r>
            <a:r>
              <a:rPr lang="is-IS" sz="2400" dirty="0" smtClean="0">
                <a:latin typeface="Calibri"/>
                <a:cs typeface="Calibri"/>
              </a:rPr>
              <a:t>…</a:t>
            </a:r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Discuss: How it can be done </a:t>
            </a:r>
            <a:r>
              <a:rPr lang="is-IS" sz="2400" dirty="0" smtClean="0">
                <a:latin typeface="Calibri"/>
                <a:cs typeface="Calibri"/>
              </a:rPr>
              <a:t>…</a:t>
            </a:r>
            <a:endParaRPr lang="en-US" sz="2400" dirty="0" smtClean="0">
              <a:latin typeface="Calibri"/>
              <a:cs typeface="Calibri"/>
            </a:endParaRP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This afternoon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1336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>
                <a:latin typeface="Calibri"/>
                <a:cs typeface="Calibri"/>
              </a:rPr>
              <a:t>Focus on the planning process rather than the production of a written document</a:t>
            </a:r>
          </a:p>
          <a:p>
            <a:pPr lvl="0"/>
            <a:r>
              <a:rPr lang="en-US" sz="2400" dirty="0" smtClean="0">
                <a:latin typeface="Calibri"/>
                <a:cs typeface="Calibri"/>
              </a:rPr>
              <a:t>Recognize </a:t>
            </a:r>
            <a:r>
              <a:rPr lang="en-US" sz="2400" dirty="0">
                <a:latin typeface="Calibri"/>
                <a:cs typeface="Calibri"/>
              </a:rPr>
              <a:t>that disasters are both </a:t>
            </a:r>
            <a:r>
              <a:rPr lang="en-US" sz="2400" dirty="0" err="1">
                <a:latin typeface="Calibri"/>
                <a:cs typeface="Calibri"/>
              </a:rPr>
              <a:t>quantatively</a:t>
            </a:r>
            <a:r>
              <a:rPr lang="en-US" sz="2400" dirty="0">
                <a:latin typeface="Calibri"/>
                <a:cs typeface="Calibri"/>
              </a:rPr>
              <a:t> and qualitatively different from minor emergencies and everyday crises.</a:t>
            </a:r>
          </a:p>
          <a:p>
            <a:pPr lvl="0"/>
            <a:r>
              <a:rPr lang="en-US" sz="2400" dirty="0" smtClean="0">
                <a:latin typeface="Calibri"/>
                <a:cs typeface="Calibri"/>
              </a:rPr>
              <a:t>Be </a:t>
            </a:r>
            <a:r>
              <a:rPr lang="en-US" sz="2400" dirty="0">
                <a:latin typeface="Calibri"/>
                <a:cs typeface="Calibri"/>
              </a:rPr>
              <a:t>generic rather than agent specific.</a:t>
            </a:r>
          </a:p>
          <a:p>
            <a:pPr lvl="0"/>
            <a:r>
              <a:rPr lang="en-US" sz="2400" dirty="0" smtClean="0">
                <a:latin typeface="Calibri"/>
                <a:cs typeface="Calibri"/>
              </a:rPr>
              <a:t>Avoid </a:t>
            </a:r>
            <a:r>
              <a:rPr lang="en-US" sz="2400" dirty="0">
                <a:latin typeface="Calibri"/>
                <a:cs typeface="Calibri"/>
              </a:rPr>
              <a:t>the development of a "command and control" model</a:t>
            </a:r>
          </a:p>
          <a:p>
            <a:pPr lvl="0"/>
            <a:r>
              <a:rPr lang="en-US" sz="2400" dirty="0" smtClean="0">
                <a:latin typeface="Calibri"/>
                <a:cs typeface="Calibri"/>
              </a:rPr>
              <a:t>Focus </a:t>
            </a:r>
            <a:r>
              <a:rPr lang="en-US" sz="2400" dirty="0">
                <a:latin typeface="Calibri"/>
                <a:cs typeface="Calibri"/>
              </a:rPr>
              <a:t>on general principles and not specific </a:t>
            </a:r>
            <a:r>
              <a:rPr lang="en-US" sz="2400" dirty="0" smtClean="0">
                <a:latin typeface="Calibri"/>
                <a:cs typeface="Calibri"/>
              </a:rPr>
              <a:t>details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How </a:t>
            </a:r>
            <a:r>
              <a:rPr lang="en-US" dirty="0">
                <a:latin typeface="Calibri"/>
                <a:cs typeface="Calibri"/>
              </a:rPr>
              <a:t>it can be done </a:t>
            </a:r>
            <a:r>
              <a:rPr lang="is-IS" dirty="0">
                <a:latin typeface="Calibri"/>
                <a:cs typeface="Calibri"/>
              </a:rPr>
              <a:t>…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872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Calibri"/>
                <a:cs typeface="Calibri"/>
              </a:rPr>
              <a:t>Be </a:t>
            </a:r>
            <a:r>
              <a:rPr lang="en-US" sz="2400" dirty="0">
                <a:latin typeface="Calibri"/>
                <a:cs typeface="Calibri"/>
              </a:rPr>
              <a:t>based on what is likely to happen</a:t>
            </a:r>
          </a:p>
          <a:p>
            <a:pPr lvl="0"/>
            <a:r>
              <a:rPr lang="en-US" sz="2400" dirty="0">
                <a:latin typeface="Calibri"/>
                <a:cs typeface="Calibri"/>
              </a:rPr>
              <a:t>Be vertically and horizontally integrated</a:t>
            </a:r>
          </a:p>
          <a:p>
            <a:pPr lvl="0"/>
            <a:r>
              <a:rPr lang="en-US" sz="2400" dirty="0">
                <a:latin typeface="Calibri"/>
                <a:cs typeface="Calibri"/>
              </a:rPr>
              <a:t>Strive to evoke appropriate actions by anticipating likely problems and possible solutions or options</a:t>
            </a:r>
          </a:p>
          <a:p>
            <a:pPr lvl="0"/>
            <a:r>
              <a:rPr lang="en-US" sz="2400" dirty="0">
                <a:latin typeface="Calibri"/>
                <a:cs typeface="Calibri"/>
              </a:rPr>
              <a:t>Use the best social science knowledge possible and not myths and misconceptions.</a:t>
            </a:r>
          </a:p>
          <a:p>
            <a:pPr lvl="0"/>
            <a:r>
              <a:rPr lang="en-US" sz="2400" dirty="0">
                <a:latin typeface="Calibri"/>
                <a:cs typeface="Calibri"/>
              </a:rPr>
              <a:t>Recognize that crisis time disaster planning and disaster managing are separate processes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How it can be done </a:t>
            </a:r>
            <a:r>
              <a:rPr lang="is-IS" dirty="0">
                <a:latin typeface="Calibri"/>
                <a:cs typeface="Calibri"/>
              </a:rPr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270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endParaRPr lang="en-US" sz="3200" dirty="0">
              <a:latin typeface="Calibri"/>
              <a:cs typeface="Calibri"/>
            </a:endParaRPr>
          </a:p>
          <a:p>
            <a:pPr marL="45720" indent="0" algn="ctr">
              <a:buNone/>
            </a:pPr>
            <a:r>
              <a:rPr lang="en-US" sz="3200" b="1" dirty="0" smtClean="0">
                <a:latin typeface="Calibri"/>
                <a:cs typeface="Calibri"/>
              </a:rPr>
              <a:t>Thank You</a:t>
            </a:r>
          </a:p>
          <a:p>
            <a:pPr marL="45720" indent="0" algn="ctr">
              <a:buNone/>
            </a:pPr>
            <a:endParaRPr lang="en-US" sz="3200" dirty="0" smtClean="0">
              <a:latin typeface="Calibri"/>
              <a:cs typeface="Calibri"/>
            </a:endParaRPr>
          </a:p>
          <a:p>
            <a:pPr marL="45720" indent="0" algn="ctr">
              <a:buNone/>
            </a:pPr>
            <a:r>
              <a:rPr lang="en-US" sz="3200" dirty="0" smtClean="0">
                <a:latin typeface="Calibri"/>
                <a:cs typeface="Calibri"/>
              </a:rPr>
              <a:t>Ryan Miller</a:t>
            </a:r>
          </a:p>
          <a:p>
            <a:pPr marL="45720" indent="0" algn="ctr">
              <a:buNone/>
            </a:pPr>
            <a:r>
              <a:rPr lang="en-US" sz="3200" dirty="0" smtClean="0">
                <a:latin typeface="Calibri"/>
                <a:cs typeface="Calibri"/>
                <a:hlinkClick r:id="rId2"/>
              </a:rPr>
              <a:t>ramiller@howardcountymd.gov</a:t>
            </a:r>
            <a:endParaRPr lang="en-US" sz="3200" dirty="0">
              <a:latin typeface="Calibri"/>
              <a:cs typeface="Calibri"/>
            </a:endParaRPr>
          </a:p>
          <a:p>
            <a:pPr marL="45720" indent="0" algn="ctr">
              <a:buNone/>
            </a:pPr>
            <a:r>
              <a:rPr lang="en-US" sz="3200" dirty="0" smtClean="0">
                <a:latin typeface="Calibri"/>
                <a:cs typeface="Calibri"/>
              </a:rPr>
              <a:t>410-313-6032</a:t>
            </a:r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23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Why this is important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7" name="Picture 6" descr="Screen Shot 2016-09-28 at 8.58.41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084" y="1735667"/>
            <a:ext cx="5419326" cy="48689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8230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 smtClean="0">
                <a:latin typeface="Calibri"/>
                <a:ea typeface="Osaka"/>
                <a:cs typeface="Calibri"/>
              </a:rPr>
              <a:t>“</a:t>
            </a:r>
            <a:r>
              <a:rPr lang="en-US" sz="2400" dirty="0">
                <a:latin typeface="Calibri"/>
                <a:ea typeface="Osaka"/>
                <a:cs typeface="Calibri"/>
              </a:rPr>
              <a:t>By creating a more connected world, globalization and technology have increased transparency and business efficiencies while simultaneously making systems more vulnerable.”</a:t>
            </a:r>
          </a:p>
          <a:p>
            <a:pPr marL="365760" lvl="1" indent="0">
              <a:buNone/>
            </a:pPr>
            <a:endParaRPr lang="en-US" sz="2400" dirty="0">
              <a:latin typeface="Calibri"/>
              <a:ea typeface="Osaka"/>
              <a:cs typeface="Calibri"/>
            </a:endParaRPr>
          </a:p>
          <a:p>
            <a:pPr lvl="1"/>
            <a:r>
              <a:rPr lang="en-US" sz="2400" dirty="0">
                <a:latin typeface="Calibri"/>
                <a:ea typeface="Osaka"/>
                <a:cs typeface="Calibri"/>
              </a:rPr>
              <a:t>“Businesses have more complex supply chains than ever before, allowing for greater speed and specialization.</a:t>
            </a:r>
            <a:r>
              <a:rPr lang="en-US" sz="2400" dirty="0" smtClean="0">
                <a:latin typeface="Calibri"/>
                <a:ea typeface="Osaka"/>
                <a:cs typeface="Calibri"/>
              </a:rPr>
              <a:t>”</a:t>
            </a:r>
            <a:endParaRPr lang="en-US" sz="2400" dirty="0">
              <a:latin typeface="Calibri"/>
              <a:ea typeface="Osaka"/>
              <a:cs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Egli</a:t>
            </a:r>
            <a:r>
              <a:rPr lang="en-US" dirty="0" smtClean="0"/>
              <a:t> Said </a:t>
            </a:r>
            <a:r>
              <a:rPr lang="is-I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034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>
                <a:latin typeface="Calibri"/>
                <a:cs typeface="Calibri"/>
              </a:rPr>
              <a:t>“Outsourcing allows businesses to benefit from the competitive advantage of diverse countries and companies. Purchasing from a single source reduces costs. Just-in-time delivery is reducing inventory and excess capacity.”</a:t>
            </a:r>
          </a:p>
          <a:p>
            <a:pPr marL="365760" lvl="1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pPr lvl="1"/>
            <a:r>
              <a:rPr lang="en-US" sz="2400" dirty="0">
                <a:latin typeface="Calibri"/>
                <a:cs typeface="Calibri"/>
              </a:rPr>
              <a:t>“Businesses have more complex supply chains than ever before, allowing for greater speed and specialization.</a:t>
            </a:r>
            <a:r>
              <a:rPr lang="en-US" sz="2400" dirty="0" smtClean="0">
                <a:latin typeface="Calibri"/>
                <a:cs typeface="Calibri"/>
              </a:rPr>
              <a:t>”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Egli</a:t>
            </a:r>
            <a:r>
              <a:rPr lang="en-US" dirty="0"/>
              <a:t> Said </a:t>
            </a:r>
            <a:r>
              <a:rPr lang="is-IS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170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dirty="0">
                <a:latin typeface="Calibri"/>
                <a:cs typeface="Calibri"/>
              </a:rPr>
              <a:t>“But these advances have also resulted in cascading impacts due to a global system with little room for error, in which a local disruption adversely impacts the entire supply chain in distant locations. This connectedness amplifies the consequences of small, local disruptive events as well as high-impact but low-probability “Black Swan” events.”</a:t>
            </a:r>
          </a:p>
          <a:p>
            <a:pPr marL="365760" lvl="1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pPr lvl="1"/>
            <a:r>
              <a:rPr lang="en-US" sz="2400" dirty="0">
                <a:latin typeface="Calibri"/>
                <a:cs typeface="Calibri"/>
              </a:rPr>
              <a:t>“There is a direct relationship between efficiency and risk.”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Egli</a:t>
            </a:r>
            <a:r>
              <a:rPr lang="en-US" dirty="0"/>
              <a:t> Said </a:t>
            </a:r>
            <a:r>
              <a:rPr lang="is-IS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25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>
                <a:hlinkClick r:id="rId2"/>
              </a:rPr>
              <a:t>https://www.nbcnews.com/nightly-news/video/maryland-town-devastated-by-deadly-weekend-flooding-736244803535</a:t>
            </a: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0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8" b="1067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1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7" b="1068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833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17717</TotalTime>
  <Words>364</Words>
  <Application>Microsoft Office PowerPoint</Application>
  <PresentationFormat>On-screen Show (4:3)</PresentationFormat>
  <Paragraphs>47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Franklin Gothic Medium</vt:lpstr>
      <vt:lpstr>Osaka</vt:lpstr>
      <vt:lpstr>Wingdings</vt:lpstr>
      <vt:lpstr>Wingdings 2</vt:lpstr>
      <vt:lpstr>Grid</vt:lpstr>
      <vt:lpstr>The End oF The NIMS Rainbow – Revisited local emergency management </vt:lpstr>
      <vt:lpstr>This afternoon</vt:lpstr>
      <vt:lpstr>Why this is important</vt:lpstr>
      <vt:lpstr>Egli Said …</vt:lpstr>
      <vt:lpstr>Egli Said …</vt:lpstr>
      <vt:lpstr>Egli Said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is equipped to do it?</vt:lpstr>
      <vt:lpstr>What makes you so Special?</vt:lpstr>
      <vt:lpstr>What makes you so Special?</vt:lpstr>
      <vt:lpstr>Enrico Quarantelli  1924-2017</vt:lpstr>
      <vt:lpstr>How it can be done …</vt:lpstr>
      <vt:lpstr>How it can be done …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EMSE 6350  Hazard Mitigation and  Disaster Management</dc:title>
  <dc:creator>Ryan</dc:creator>
  <cp:lastModifiedBy>Renee Decker</cp:lastModifiedBy>
  <cp:revision>25</cp:revision>
  <dcterms:created xsi:type="dcterms:W3CDTF">2015-09-03T00:41:42Z</dcterms:created>
  <dcterms:modified xsi:type="dcterms:W3CDTF">2017-10-27T14:18:38Z</dcterms:modified>
</cp:coreProperties>
</file>