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67" r:id="rId6"/>
    <p:sldId id="263" r:id="rId7"/>
    <p:sldId id="268" r:id="rId8"/>
    <p:sldId id="264" r:id="rId9"/>
    <p:sldId id="269" r:id="rId10"/>
    <p:sldId id="265" r:id="rId11"/>
    <p:sldId id="270" r:id="rId12"/>
    <p:sldId id="266" r:id="rId13"/>
    <p:sldId id="272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11/30/2017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for Emergency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700788"/>
            <a:ext cx="7891272" cy="758179"/>
          </a:xfrm>
        </p:spPr>
        <p:txBody>
          <a:bodyPr/>
          <a:lstStyle/>
          <a:p>
            <a:r>
              <a:rPr lang="en-US" dirty="0" smtClean="0"/>
              <a:t>…and tips for other types of writing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4 – 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051" y="2088696"/>
            <a:ext cx="6603543" cy="4050792"/>
          </a:xfrm>
        </p:spPr>
        <p:txBody>
          <a:bodyPr/>
          <a:lstStyle/>
          <a:p>
            <a:r>
              <a:rPr lang="en-US" sz="3200" dirty="0" smtClean="0"/>
              <a:t>Less is more – shorter words, shorter sentences</a:t>
            </a:r>
          </a:p>
          <a:p>
            <a:r>
              <a:rPr lang="en-US" sz="3200" dirty="0"/>
              <a:t>Bigger words don’t make you sound smarter, they just distract the </a:t>
            </a:r>
            <a:r>
              <a:rPr lang="en-US" sz="3200" dirty="0" smtClean="0"/>
              <a:t>reader</a:t>
            </a:r>
          </a:p>
          <a:p>
            <a:r>
              <a:rPr lang="en-US" sz="3200" dirty="0" smtClean="0"/>
              <a:t>Big words won’t cover it up if you don’t know the material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0" y="2442425"/>
            <a:ext cx="4686668" cy="2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6372"/>
              </p:ext>
            </p:extLst>
          </p:nvPr>
        </p:nvGraphicFramePr>
        <p:xfrm>
          <a:off x="1069848" y="2378479"/>
          <a:ext cx="1005840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800"/>
                <a:gridCol w="938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A</a:t>
                      </a:r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Your welcome for the support last week. I look</a:t>
                      </a:r>
                      <a:r>
                        <a:rPr lang="en-US" sz="3200" b="0" baseline="0" dirty="0" smtClean="0"/>
                        <a:t> forward to working with you and your Team again in the future. 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You’re welcome for the support last week. I look forward to working with you and your team again in the future.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1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 – Proofread. then Proofread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97" y="2237318"/>
            <a:ext cx="4777160" cy="405079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Edit without mercy</a:t>
            </a:r>
          </a:p>
          <a:p>
            <a:r>
              <a:rPr lang="en-US" sz="3600" dirty="0" smtClean="0"/>
              <a:t>Fresh eyes are always better</a:t>
            </a:r>
          </a:p>
          <a:p>
            <a:r>
              <a:rPr lang="en-US" sz="3600" dirty="0" smtClean="0"/>
              <a:t>If spellcheck found it – fix it!</a:t>
            </a:r>
          </a:p>
          <a:p>
            <a:r>
              <a:rPr lang="en-US" sz="3600" dirty="0" smtClean="0"/>
              <a:t>Spellcheck doesn’t catch everything!</a:t>
            </a:r>
          </a:p>
          <a:p>
            <a:r>
              <a:rPr lang="en-US" sz="3600" dirty="0" smtClean="0"/>
              <a:t>Read it out loud to yourself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98" y="2237318"/>
            <a:ext cx="6116526" cy="34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Rule– If you didn’t write it, it didn’t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696" y="2324199"/>
            <a:ext cx="4828676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you don’t write it, the grader doesn’t know you know it!</a:t>
            </a:r>
          </a:p>
          <a:p>
            <a:endParaRPr lang="en-US" sz="3200" dirty="0" smtClean="0"/>
          </a:p>
          <a:p>
            <a:r>
              <a:rPr lang="en-US" sz="3200" dirty="0" smtClean="0"/>
              <a:t>Don’t automatically assume your reader knows something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43" y="2324199"/>
            <a:ext cx="5013705" cy="28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Know your audience</a:t>
            </a:r>
          </a:p>
          <a:p>
            <a:r>
              <a:rPr lang="en-US" sz="3200" dirty="0" smtClean="0"/>
              <a:t>Start with the end in mind</a:t>
            </a:r>
          </a:p>
          <a:p>
            <a:r>
              <a:rPr lang="en-US" sz="3200" dirty="0" smtClean="0"/>
              <a:t>Organization is your friend</a:t>
            </a:r>
          </a:p>
          <a:p>
            <a:r>
              <a:rPr lang="en-US" sz="3200" dirty="0"/>
              <a:t>Keep it simple</a:t>
            </a:r>
          </a:p>
          <a:p>
            <a:r>
              <a:rPr lang="en-US" sz="3200" dirty="0" smtClean="0"/>
              <a:t>Proofread, and then proofread again</a:t>
            </a:r>
          </a:p>
          <a:p>
            <a:r>
              <a:rPr lang="en-US" sz="3200" dirty="0"/>
              <a:t>If you didn’t write it, it didn’t happen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191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 (and people in the work force) struggle with writing</a:t>
            </a:r>
          </a:p>
          <a:p>
            <a:r>
              <a:rPr lang="en-US" sz="2800" dirty="0" smtClean="0"/>
              <a:t>You likely have a final project/paper to write in the near future</a:t>
            </a:r>
          </a:p>
          <a:p>
            <a:r>
              <a:rPr lang="en-US" sz="2800" dirty="0" smtClean="0"/>
              <a:t>Poor writing on a job application can cost you the job</a:t>
            </a:r>
          </a:p>
          <a:p>
            <a:r>
              <a:rPr lang="en-US" sz="2800" dirty="0" smtClean="0"/>
              <a:t>Well-written papers are easier to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225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549535"/>
              </p:ext>
            </p:extLst>
          </p:nvPr>
        </p:nvGraphicFramePr>
        <p:xfrm>
          <a:off x="1069848" y="2442872"/>
          <a:ext cx="100584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800"/>
                <a:gridCol w="938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Maryland State Police, as</a:t>
                      </a:r>
                      <a:r>
                        <a:rPr lang="en-US" sz="2400" b="0" baseline="0" dirty="0" smtClean="0"/>
                        <a:t> the lead agency for coordinating law enforcement activities throughout the State, will be facilitating a conference call with interested </a:t>
                      </a:r>
                      <a:r>
                        <a:rPr lang="en-US" sz="2400" b="0" baseline="0" smtClean="0"/>
                        <a:t>partner agencies </a:t>
                      </a:r>
                      <a:r>
                        <a:rPr lang="en-US" sz="2400" b="0" baseline="0" dirty="0" smtClean="0"/>
                        <a:t>to discuss potential deployment to Puerto Rico. Please have a representative from your agency on the call.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MSP, as the</a:t>
                      </a:r>
                      <a:r>
                        <a:rPr lang="en-US" sz="2400" baseline="0" dirty="0" smtClean="0"/>
                        <a:t> ESF-13 lead, is hosting a coordination call to discuss the open EMAC for Puerto Rico. Please remind your SEOC rep.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98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 – Know your Audience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2185802"/>
            <a:ext cx="6277646" cy="4050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purpose of the document?</a:t>
            </a:r>
          </a:p>
          <a:p>
            <a:r>
              <a:rPr lang="en-US" sz="3600" dirty="0" smtClean="0"/>
              <a:t>Expert? Or brand new to the topic?</a:t>
            </a:r>
          </a:p>
          <a:p>
            <a:r>
              <a:rPr lang="en-US" sz="3600" dirty="0" smtClean="0"/>
              <a:t>What format is appropriate?</a:t>
            </a:r>
          </a:p>
          <a:p>
            <a:r>
              <a:rPr lang="en-US" sz="3600" dirty="0" smtClean="0"/>
              <a:t>What length is appropriate?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38" y="1987974"/>
            <a:ext cx="4762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60016"/>
              </p:ext>
            </p:extLst>
          </p:nvPr>
        </p:nvGraphicFramePr>
        <p:xfrm>
          <a:off x="979696" y="3305757"/>
          <a:ext cx="100584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800"/>
                <a:gridCol w="938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Dunkin</a:t>
                      </a:r>
                      <a:r>
                        <a:rPr lang="en-US" sz="2800" b="0" baseline="0" dirty="0" smtClean="0"/>
                        <a:t>’ Donuts coffee is my favorite brand of coffee because it is relatively cheap and doesn’t taste burnt. 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There are many different</a:t>
                      </a:r>
                      <a:r>
                        <a:rPr lang="en-US" sz="2800" baseline="0" dirty="0" smtClean="0"/>
                        <a:t> brands of coffee that are readily available to consumers in the Baltimore metro area. People make their coffee selections based on a multitude of factors.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3493" y="1970468"/>
            <a:ext cx="924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 – What is your favorite brand of coffee? Explain.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850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 – Start with the end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490" y="2228173"/>
            <a:ext cx="4597758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point of what you’re saying?</a:t>
            </a:r>
          </a:p>
          <a:p>
            <a:r>
              <a:rPr lang="en-US" sz="3200" dirty="0" smtClean="0"/>
              <a:t>Answer the question that is being asked</a:t>
            </a:r>
          </a:p>
          <a:p>
            <a:r>
              <a:rPr lang="en-US" sz="3200" dirty="0" smtClean="0"/>
              <a:t>If it doesn’t tie to the point, it shouldn’t be included</a:t>
            </a:r>
            <a:endParaRPr lang="en-US" sz="3200" dirty="0"/>
          </a:p>
        </p:txBody>
      </p:sp>
      <p:pic>
        <p:nvPicPr>
          <p:cNvPr id="1026" name="Picture 2" descr="Image result for where are we going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1" y="1735539"/>
            <a:ext cx="59055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45548"/>
              </p:ext>
            </p:extLst>
          </p:nvPr>
        </p:nvGraphicFramePr>
        <p:xfrm>
          <a:off x="1069848" y="2945148"/>
          <a:ext cx="1005840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800"/>
                <a:gridCol w="938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There</a:t>
                      </a:r>
                      <a:r>
                        <a:rPr lang="en-US" sz="2400" b="0" baseline="0" dirty="0" smtClean="0"/>
                        <a:t> are many differences between pre-disaster and post-disaster recovery planning. Specifically, the style of document produced, the stakeholders involved, and the objectives of the plans vary greatly.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Pre-disaster</a:t>
                      </a:r>
                      <a:r>
                        <a:rPr lang="en-US" sz="2400" baseline="0" dirty="0" smtClean="0"/>
                        <a:t> and post-disaster recovery planning involve many differences. Because of the nature of these two different types of planning many things will be different about the documents that are produced.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9848" y="1770810"/>
            <a:ext cx="9902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Question – </a:t>
            </a:r>
            <a:r>
              <a:rPr lang="en-US" sz="2800" dirty="0" smtClean="0"/>
              <a:t>What is the difference between pre-disaster recovery planning and post-disaster recovery planning?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7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 – organization is your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039290" cy="40507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outlines before you write</a:t>
            </a:r>
          </a:p>
          <a:p>
            <a:r>
              <a:rPr lang="en-US" sz="3600" dirty="0" smtClean="0"/>
              <a:t>Make sure you answer all parts of the question</a:t>
            </a:r>
          </a:p>
          <a:p>
            <a:r>
              <a:rPr lang="en-US" sz="3600" dirty="0" smtClean="0"/>
              <a:t>Don’t be afraid to use bullets and headings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47" y="1858180"/>
            <a:ext cx="46863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better?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30846"/>
              </p:ext>
            </p:extLst>
          </p:nvPr>
        </p:nvGraphicFramePr>
        <p:xfrm>
          <a:off x="1069848" y="2468631"/>
          <a:ext cx="10058400" cy="3169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800"/>
                <a:gridCol w="938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The author connects theory with exampled evidence to make these points and to formulate an unflinching case for awareness of the paper plan syndrome as a threat to disaster response vitality.</a:t>
                      </a:r>
                      <a:r>
                        <a:rPr lang="en-US" sz="2800" b="0" baseline="0" dirty="0" smtClean="0"/>
                        <a:t> 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author makes</a:t>
                      </a:r>
                      <a:r>
                        <a:rPr lang="en-US" sz="2800" baseline="0" dirty="0" smtClean="0"/>
                        <a:t> a strong case for the need for emergency managers to understand the paper plan syndrome.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24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125</TotalTime>
  <Words>645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Wood Type</vt:lpstr>
      <vt:lpstr>Writing for Emergency Management</vt:lpstr>
      <vt:lpstr>Why this topic?</vt:lpstr>
      <vt:lpstr>Which one is better?</vt:lpstr>
      <vt:lpstr>Rule 1 – Know your Audience </vt:lpstr>
      <vt:lpstr>Which one is better?</vt:lpstr>
      <vt:lpstr>Rule 2 – Start with the end in mind</vt:lpstr>
      <vt:lpstr>Which one is better?</vt:lpstr>
      <vt:lpstr>Rule 3 – organization is your friend</vt:lpstr>
      <vt:lpstr>Which one is better?</vt:lpstr>
      <vt:lpstr>Rule 4 – Keep it Simple</vt:lpstr>
      <vt:lpstr>Which one is better?</vt:lpstr>
      <vt:lpstr>Rule 5 – Proofread. then Proofread Again</vt:lpstr>
      <vt:lpstr>Bonus Rule– If you didn’t write it, it didn’t happen</vt:lpstr>
      <vt:lpstr>Summary</vt:lpstr>
    </vt:vector>
  </TitlesOfParts>
  <Company>State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Emergency Management</dc:title>
  <dc:creator>Jennifer Gray</dc:creator>
  <cp:lastModifiedBy>Renee Decker</cp:lastModifiedBy>
  <cp:revision>16</cp:revision>
  <dcterms:created xsi:type="dcterms:W3CDTF">2017-11-25T21:21:37Z</dcterms:created>
  <dcterms:modified xsi:type="dcterms:W3CDTF">2017-11-30T14:02:04Z</dcterms:modified>
</cp:coreProperties>
</file>